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560" r:id="rId3"/>
    <p:sldId id="561" r:id="rId4"/>
    <p:sldId id="594" r:id="rId5"/>
    <p:sldId id="632" r:id="rId6"/>
    <p:sldId id="622" r:id="rId7"/>
    <p:sldId id="637" r:id="rId8"/>
    <p:sldId id="664" r:id="rId9"/>
    <p:sldId id="636" r:id="rId10"/>
    <p:sldId id="663" r:id="rId11"/>
    <p:sldId id="668" r:id="rId12"/>
    <p:sldId id="638" r:id="rId13"/>
    <p:sldId id="646" r:id="rId14"/>
    <p:sldId id="660" r:id="rId15"/>
    <p:sldId id="647" r:id="rId16"/>
    <p:sldId id="648" r:id="rId17"/>
    <p:sldId id="649" r:id="rId18"/>
    <p:sldId id="650" r:id="rId19"/>
    <p:sldId id="661" r:id="rId20"/>
    <p:sldId id="653" r:id="rId21"/>
    <p:sldId id="654" r:id="rId22"/>
    <p:sldId id="655" r:id="rId23"/>
    <p:sldId id="656" r:id="rId24"/>
    <p:sldId id="657" r:id="rId25"/>
    <p:sldId id="659" r:id="rId26"/>
    <p:sldId id="658" r:id="rId27"/>
    <p:sldId id="640" r:id="rId28"/>
    <p:sldId id="641" r:id="rId29"/>
    <p:sldId id="642" r:id="rId30"/>
    <p:sldId id="671" r:id="rId31"/>
    <p:sldId id="669" r:id="rId32"/>
    <p:sldId id="603" r:id="rId33"/>
    <p:sldId id="591" r:id="rId34"/>
    <p:sldId id="662" r:id="rId35"/>
    <p:sldId id="605" r:id="rId36"/>
    <p:sldId id="606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C0B6E1-0469-441E-82A1-6E28E8F0E882}">
          <p14:sldIdLst>
            <p14:sldId id="560"/>
            <p14:sldId id="561"/>
            <p14:sldId id="594"/>
          </p14:sldIdLst>
        </p14:section>
        <p14:section name="Program Execution Flow" id="{591406EC-BD3C-4E87-BC97-FFDC6C210C47}">
          <p14:sldIdLst>
            <p14:sldId id="632"/>
            <p14:sldId id="622"/>
            <p14:sldId id="637"/>
            <p14:sldId id="664"/>
            <p14:sldId id="636"/>
            <p14:sldId id="663"/>
            <p14:sldId id="668"/>
          </p14:sldIdLst>
        </p14:section>
        <p14:section name="Debugging" id="{45C60003-0033-4823-93F4-1A47BBB1E0CA}">
          <p14:sldIdLst>
            <p14:sldId id="638"/>
            <p14:sldId id="646"/>
            <p14:sldId id="660"/>
          </p14:sldIdLst>
        </p14:section>
        <p14:section name="Breakpoints" id="{3C431B67-3E4E-4F92-A14B-E274DAA201A5}">
          <p14:sldIdLst>
            <p14:sldId id="647"/>
            <p14:sldId id="648"/>
            <p14:sldId id="649"/>
            <p14:sldId id="650"/>
            <p14:sldId id="661"/>
          </p14:sldIdLst>
        </p14:section>
        <p14:section name="Data Inspection" id="{B2EC8126-130A-4D60-9527-657CA4A57A3D}">
          <p14:sldIdLst>
            <p14:sldId id="653"/>
            <p14:sldId id="654"/>
            <p14:sldId id="655"/>
            <p14:sldId id="656"/>
            <p14:sldId id="657"/>
            <p14:sldId id="659"/>
            <p14:sldId id="658"/>
            <p14:sldId id="640"/>
            <p14:sldId id="641"/>
            <p14:sldId id="642"/>
            <p14:sldId id="671"/>
            <p14:sldId id="669"/>
            <p14:sldId id="603"/>
          </p14:sldIdLst>
        </p14:section>
        <p14:section name="Summary" id="{7B8A1C6A-F365-4729-9E49-A37A0A2F8E61}">
          <p14:sldIdLst>
            <p14:sldId id="591"/>
            <p14:sldId id="662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A14"/>
    <a:srgbClr val="DA1C1C"/>
    <a:srgbClr val="C3A54D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94660" autoAdjust="0"/>
  </p:normalViewPr>
  <p:slideViewPr>
    <p:cSldViewPr>
      <p:cViewPr>
        <p:scale>
          <a:sx n="80" d="100"/>
          <a:sy n="80" d="100"/>
        </p:scale>
        <p:origin x="144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298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8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9#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9#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9#2" TargetMode="External"/><Relationship Id="rId2" Type="http://schemas.openxmlformats.org/officeDocument/2006/relationships/hyperlink" Target="https://judge.softuni.bg/Contests/Compete/Index/41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infragistic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9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7212" y="457200"/>
            <a:ext cx="97390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965299"/>
            <a:ext cx="8062699" cy="1311301"/>
          </a:xfrm>
        </p:spPr>
        <p:txBody>
          <a:bodyPr>
            <a:normAutofit/>
          </a:bodyPr>
          <a:lstStyle/>
          <a:p>
            <a:r>
              <a:rPr lang="en-US" dirty="0"/>
              <a:t>Finding and Fixing</a:t>
            </a:r>
            <a:br>
              <a:rPr lang="en-US" dirty="0"/>
            </a:br>
            <a:r>
              <a:rPr lang="en-US" dirty="0"/>
              <a:t> Bugs in Programs 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997571" y="3862749"/>
            <a:ext cx="160268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Multiply Even by Odd Digits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2212" y="990600"/>
            <a:ext cx="11444400" cy="56472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GetSumOfEvenDigits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sum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 &gt;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currentDigit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currentDigit % 2 == 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sum += currentDigit;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 /= 10;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461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Fixing Bugs in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locating and fixing bugs (errors) in program code</a:t>
            </a:r>
          </a:p>
          <a:p>
            <a:r>
              <a:rPr lang="en-US" dirty="0"/>
              <a:t>Debugging tools (called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) help identify coding errors at various development stages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Debugging?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5938" y="4191000"/>
            <a:ext cx="4589873" cy="1629532"/>
            <a:chOff x="2275010" y="3983664"/>
            <a:chExt cx="3296606" cy="1170386"/>
          </a:xfrm>
        </p:grpSpPr>
        <p:grpSp>
          <p:nvGrpSpPr>
            <p:cNvPr id="11" name="Group 10"/>
            <p:cNvGrpSpPr/>
            <p:nvPr/>
          </p:nvGrpSpPr>
          <p:grpSpPr>
            <a:xfrm>
              <a:off x="2275010" y="3983664"/>
              <a:ext cx="1168368" cy="1081089"/>
              <a:chOff x="9845968" y="4403679"/>
              <a:chExt cx="1564686" cy="144780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8" y="4411480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490528" y="3985682"/>
              <a:ext cx="1081088" cy="1168368"/>
              <a:chOff x="9542415" y="4380964"/>
              <a:chExt cx="1733597" cy="1873556"/>
            </a:xfrm>
          </p:grpSpPr>
          <p:grpSp>
            <p:nvGrpSpPr>
              <p:cNvPr id="14" name="Group 13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5" name="Straight Connector 14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Arrow: Down 15"/>
            <p:cNvSpPr/>
            <p:nvPr/>
          </p:nvSpPr>
          <p:spPr>
            <a:xfrm rot="16200000">
              <a:off x="3770881" y="4265528"/>
              <a:ext cx="396873" cy="5689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76" y="2819400"/>
            <a:ext cx="5663675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Debugging process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caused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Process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2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Breakpoints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259" b="57400"/>
          <a:stretch/>
        </p:blipFill>
        <p:spPr>
          <a:xfrm>
            <a:off x="816242" y="1106969"/>
            <a:ext cx="10556341" cy="41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0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0412" y="2419301"/>
            <a:ext cx="3810000" cy="533400"/>
          </a:xfrm>
          <a:prstGeom prst="rect">
            <a:avLst/>
          </a:prstGeom>
          <a:solidFill>
            <a:srgbClr val="F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stop execution </a:t>
            </a:r>
            <a:r>
              <a:rPr lang="en-US" dirty="0"/>
              <a:t>based on certain criteria is key when debugging</a:t>
            </a:r>
          </a:p>
          <a:p>
            <a:pPr marL="377887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When a function is hit</a:t>
            </a:r>
          </a:p>
          <a:p>
            <a:pPr lvl="1"/>
            <a:r>
              <a:rPr lang="en-US" dirty="0"/>
              <a:t>When data changes</a:t>
            </a:r>
          </a:p>
          <a:p>
            <a:pPr lvl="1"/>
            <a:r>
              <a:rPr lang="en-US" dirty="0"/>
              <a:t>Conditions are true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sz="1200" dirty="0"/>
          </a:p>
          <a:p>
            <a:r>
              <a:rPr lang="en-US" dirty="0"/>
              <a:t>Visual Studio's debugger has a strong breakpoint feature set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054710"/>
            <a:ext cx="3784697" cy="378469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4011" y="2514599"/>
            <a:ext cx="342803" cy="342803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91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Stops execution at a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</a:t>
            </a:r>
            <a:r>
              <a:rPr lang="en-US" dirty="0"/>
              <a:t> (line of code)</a:t>
            </a:r>
          </a:p>
          <a:p>
            <a:pPr lvl="1"/>
            <a:r>
              <a:rPr lang="en-US" dirty="0"/>
              <a:t>Can be set by: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Debug-&gt;Toggle Breakpoint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  <a:r>
              <a:rPr lang="en-US" dirty="0"/>
              <a:t> shortcut</a:t>
            </a:r>
          </a:p>
          <a:p>
            <a:pPr lvl="2"/>
            <a:r>
              <a:rPr lang="en-US" dirty="0"/>
              <a:t>Clicking to the left of a line </a:t>
            </a:r>
            <a:br>
              <a:rPr lang="en-US" dirty="0"/>
            </a:br>
            <a:r>
              <a:rPr lang="en-US" dirty="0"/>
              <a:t>of code</a:t>
            </a:r>
          </a:p>
          <a:p>
            <a:endParaRPr lang="en-US" dirty="0"/>
          </a:p>
          <a:p>
            <a:r>
              <a:rPr lang="en-US" dirty="0"/>
              <a:t>By default, the breakpoint will hit every time execution reaches the line of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Breakpoints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r="17006" b="55280"/>
          <a:stretch/>
        </p:blipFill>
        <p:spPr>
          <a:xfrm>
            <a:off x="5789612" y="2239288"/>
            <a:ext cx="5562600" cy="25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Configured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[Breakpoints] window</a:t>
            </a:r>
            <a:r>
              <a:rPr lang="en-US" dirty="0"/>
              <a:t> in Visual Studio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/>
              <a:t> breakpoints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Removing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disabling</a:t>
            </a:r>
            <a:r>
              <a:rPr lang="en-US" dirty="0"/>
              <a:t> breakpoints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Labeling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grouping</a:t>
            </a:r>
            <a:r>
              <a:rPr lang="en-US" dirty="0"/>
              <a:t> breakpoints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Breakpoints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2756" b="9607"/>
          <a:stretch/>
        </p:blipFill>
        <p:spPr>
          <a:xfrm>
            <a:off x="1830302" y="4114800"/>
            <a:ext cx="831402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8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20492"/>
              </p:ext>
            </p:extLst>
          </p:nvPr>
        </p:nvGraphicFramePr>
        <p:xfrm>
          <a:off x="1600698" y="2181925"/>
          <a:ext cx="8987429" cy="396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Image" r:id="rId3" imgW="9612360" imgH="4241160" progId="Photoshop.Image.15">
                  <p:embed/>
                </p:oleObj>
              </mc:Choice>
              <mc:Fallback>
                <p:oleObj name="Image" r:id="rId3" imgW="9612360" imgH="424116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698" y="2181925"/>
                        <a:ext cx="8987429" cy="3966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when the set condition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Breakpoints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4769" y="4428392"/>
            <a:ext cx="5822267" cy="349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547212" y="3253025"/>
            <a:ext cx="2438400" cy="1012172"/>
          </a:xfrm>
          <a:prstGeom prst="wedgeRoundRectCallout">
            <a:avLst>
              <a:gd name="adj1" fmla="val -83386"/>
              <a:gd name="adj2" fmla="val 5693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Breakpoint condition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28338" y="4431839"/>
            <a:ext cx="1565030" cy="3429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198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012" y="5504000"/>
            <a:ext cx="8938472" cy="820600"/>
          </a:xfrm>
        </p:spPr>
        <p:txBody>
          <a:bodyPr/>
          <a:lstStyle/>
          <a:p>
            <a:r>
              <a:rPr lang="en-US" dirty="0"/>
              <a:t>Data Inspection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143000"/>
            <a:ext cx="5486400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508">
            <a:off x="6696566" y="2266820"/>
            <a:ext cx="2935838" cy="305816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91813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Program Execution Flow</a:t>
            </a:r>
          </a:p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Debugging</a:t>
            </a:r>
          </a:p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Debug Windows</a:t>
            </a:r>
          </a:p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Debugging Code</a:t>
            </a:r>
          </a:p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Breakpoints</a:t>
            </a:r>
          </a:p>
          <a:p>
            <a:pPr marL="452438" indent="-452438">
              <a:lnSpc>
                <a:spcPct val="110000"/>
              </a:lnSpc>
              <a:buFontTx/>
              <a:buAutoNum type="arabicPeriod"/>
            </a:pPr>
            <a:r>
              <a:rPr lang="en-US" dirty="0"/>
              <a:t>Data Inspection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is all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inspection</a:t>
            </a:r>
          </a:p>
          <a:p>
            <a:pPr lvl="1"/>
            <a:r>
              <a:rPr lang="en-US" dirty="0"/>
              <a:t>What are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flow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general:</a:t>
            </a:r>
          </a:p>
          <a:p>
            <a:pPr lvl="2"/>
            <a:r>
              <a:rPr lang="en-US" dirty="0"/>
              <a:t>What is the state of the process right now?</a:t>
            </a:r>
          </a:p>
          <a:p>
            <a:pPr lvl="2"/>
            <a:r>
              <a:rPr lang="en-US" dirty="0"/>
              <a:t>And how did it get there?</a:t>
            </a:r>
          </a:p>
          <a:p>
            <a:r>
              <a:rPr lang="en-US" dirty="0"/>
              <a:t>As such, data inspection is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 resolution of problems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94190" y="1665221"/>
            <a:ext cx="3229422" cy="3363979"/>
            <a:chOff x="7742946" y="1732561"/>
            <a:chExt cx="3229422" cy="3363979"/>
          </a:xfrm>
        </p:grpSpPr>
        <p:sp>
          <p:nvSpPr>
            <p:cNvPr id="2" name="TextBox 1"/>
            <p:cNvSpPr txBox="1"/>
            <p:nvPr/>
          </p:nvSpPr>
          <p:spPr>
            <a:xfrm rot="237739">
              <a:off x="8151812" y="2328670"/>
              <a:ext cx="1277684" cy="1233728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28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data</a:t>
              </a:r>
            </a:p>
            <a:p>
              <a:r>
                <a:rPr lang="en-US" sz="28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data</a:t>
              </a:r>
            </a:p>
            <a:p>
              <a:r>
                <a:rPr lang="en-US" sz="28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data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8508">
              <a:off x="7742946" y="1732561"/>
              <a:ext cx="3229422" cy="3363979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0385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offers great data inspection features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</a:t>
            </a:r>
            <a:r>
              <a:rPr lang="en-US" dirty="0"/>
              <a:t> windows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Tips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</a:t>
            </a:r>
            <a:r>
              <a:rPr lang="en-US" dirty="0"/>
              <a:t>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Data Inspection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2365317"/>
            <a:ext cx="6654152" cy="2884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96" y="2880008"/>
            <a:ext cx="6680700" cy="29111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0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Allows you to inspect various states of your application</a:t>
            </a:r>
          </a:p>
          <a:p>
            <a:pPr>
              <a:spcAft>
                <a:spcPts val="300"/>
              </a:spcAft>
            </a:pPr>
            <a:r>
              <a:rPr lang="en-US" dirty="0"/>
              <a:t>Several different kinds of "predefined" watch windows</a:t>
            </a:r>
          </a:p>
          <a:p>
            <a:pPr lvl="1"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Autos</a:t>
            </a:r>
          </a:p>
          <a:p>
            <a:pPr lvl="1"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</a:p>
          <a:p>
            <a:pPr marL="377887" lvl="1" indent="0">
              <a:spcAft>
                <a:spcPts val="300"/>
              </a:spcAft>
              <a:buNone/>
            </a:pPr>
            <a:endParaRPr lang="en-US" dirty="0"/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"Custom" watch </a:t>
            </a:r>
            <a:r>
              <a:rPr lang="en-US" dirty="0"/>
              <a:t>windows also possible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Contain only variables that you choose to add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Right click on the variable and select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to Watch</a:t>
            </a:r>
            <a:r>
              <a:rPr lang="en-US" dirty="0"/>
              <a:t>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Window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889"/>
          <a:stretch/>
        </p:blipFill>
        <p:spPr>
          <a:xfrm>
            <a:off x="3449795" y="2862196"/>
            <a:ext cx="7889558" cy="11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watch window shows the local variables for the specific stack frame</a:t>
            </a:r>
          </a:p>
          <a:p>
            <a:pPr lvl="1"/>
            <a:r>
              <a:rPr lang="en-US" dirty="0"/>
              <a:t>[Debug] -&gt; [Windows] -&gt; [Locals]</a:t>
            </a:r>
          </a:p>
          <a:p>
            <a:pPr lvl="1"/>
            <a:r>
              <a:rPr lang="en-US" dirty="0"/>
              <a:t>Displays: name of the variable, </a:t>
            </a:r>
            <a:br>
              <a:rPr lang="en-US" dirty="0"/>
            </a:br>
            <a:r>
              <a:rPr lang="en-US" dirty="0"/>
              <a:t>value and type</a:t>
            </a:r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lvl="1"/>
            <a:r>
              <a:rPr lang="en-US" dirty="0"/>
              <a:t>Allows you to drill down into objects by clicking on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▷</a:t>
            </a:r>
            <a:r>
              <a:rPr lang="en-US" dirty="0"/>
              <a:t> button in the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955535"/>
              </p:ext>
            </p:extLst>
          </p:nvPr>
        </p:nvGraphicFramePr>
        <p:xfrm>
          <a:off x="6716705" y="2365054"/>
          <a:ext cx="4825856" cy="258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Image" r:id="rId3" imgW="4618800" imgH="2476080" progId="Photoshop.Image.15">
                  <p:embed/>
                </p:oleObj>
              </mc:Choice>
              <mc:Fallback>
                <p:oleObj name="Image" r:id="rId3" imgW="4618800" imgH="247608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6705" y="2365054"/>
                        <a:ext cx="4825856" cy="258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6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/>
              <a:t> lets the debugger decide which variables to show in the window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Loosely based on the current and previous statement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966722"/>
              </p:ext>
            </p:extLst>
          </p:nvPr>
        </p:nvGraphicFramePr>
        <p:xfrm>
          <a:off x="2192155" y="2598674"/>
          <a:ext cx="7804514" cy="273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Image" r:id="rId3" imgW="6450480" imgH="2260080" progId="Photoshop.Image.15">
                  <p:embed/>
                </p:oleObj>
              </mc:Choice>
              <mc:Fallback>
                <p:oleObj name="Image" r:id="rId3" imgW="6450480" imgH="226008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2155" y="2598674"/>
                        <a:ext cx="7804514" cy="2735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83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Variables must be within scope of current execution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pointer </a:t>
            </a:r>
            <a:r>
              <a:rPr lang="en-US" dirty="0"/>
              <a:t>over 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Variables can be expanded by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sign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Pinning</a:t>
            </a:r>
            <a:r>
              <a:rPr lang="en-US" dirty="0"/>
              <a:t> the data tip causes it to always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stay open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63" y="3733800"/>
            <a:ext cx="6602899" cy="19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Autofit/>
          </a:bodyPr>
          <a:lstStyle/>
          <a:p>
            <a:r>
              <a:rPr lang="en-US" sz="3600" dirty="0"/>
              <a:t>Visual Studio has a</a:t>
            </a:r>
            <a:br>
              <a:rPr lang="en-US" sz="3600" dirty="0"/>
            </a:br>
            <a:r>
              <a:rPr lang="en-US" sz="3600" dirty="0"/>
              <a:t>built-in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sz="3600" dirty="0"/>
              <a:t>It provides:</a:t>
            </a:r>
          </a:p>
          <a:p>
            <a:pPr lvl="1"/>
            <a:r>
              <a:rPr lang="en-US" sz="3600" dirty="0"/>
              <a:t>Breakpoints</a:t>
            </a:r>
          </a:p>
          <a:p>
            <a:pPr lvl="1"/>
            <a:r>
              <a:rPr lang="en-US" sz="3600" dirty="0"/>
              <a:t>Ability to trace the code execution</a:t>
            </a:r>
          </a:p>
          <a:p>
            <a:pPr lvl="1"/>
            <a:r>
              <a:rPr lang="en-US" sz="3600" dirty="0"/>
              <a:t>Ability to inspect variables at runtime</a:t>
            </a:r>
            <a:endParaRPr lang="bg-BG" sz="3600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402908"/>
            <a:ext cx="5715000" cy="48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7412" y="2340428"/>
            <a:ext cx="11139600" cy="35458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https://judge.softuni.bg/Contests/Practice/Index/419#1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7412" y="2340428"/>
            <a:ext cx="11139600" cy="35458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=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https://judge.softuni.bg/Contests/Practice/Index/419#1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5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https://judge.softuni.bg/Contests/Practice/Index/419#2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5122984"/>
            <a:ext cx="16764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</a:t>
            </a:r>
            <a:r>
              <a:rPr lang="en-US" b="1" noProof="1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2566980" y="5285191"/>
            <a:ext cx="520456" cy="36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7677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bugs more easily</a:t>
            </a:r>
          </a:p>
          <a:p>
            <a:pPr marL="757184" lvl="1" indent="-452438"/>
            <a:r>
              <a:rPr lang="en-US" dirty="0"/>
              <a:t>Spot, locate, fix, test</a:t>
            </a:r>
          </a:p>
          <a:p>
            <a:pPr marL="452438" indent="-452438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has tools for debugging our code</a:t>
            </a:r>
          </a:p>
          <a:p>
            <a:pPr marL="757184" lvl="1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/>
              <a:t> windows help track variables</a:t>
            </a:r>
          </a:p>
          <a:p>
            <a:pPr marL="757184" lvl="1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 </a:t>
            </a:r>
            <a:r>
              <a:rPr lang="en-US" dirty="0"/>
              <a:t>view helps view method invocations</a:t>
            </a:r>
          </a:p>
          <a:p>
            <a:pPr marL="452438" indent="-452438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let us monitor program behavior</a:t>
            </a:r>
          </a:p>
          <a:p>
            <a:pPr marL="757184" lvl="1" indent="-452438"/>
            <a:r>
              <a:rPr lang="en-US" dirty="0"/>
              <a:t>Conditional breakpoints are powerful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82" y="1161278"/>
            <a:ext cx="2612682" cy="2612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and Troubleshooting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4072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97043" y="1711024"/>
            <a:ext cx="1738200" cy="1024941"/>
          </a:xfrm>
          <a:prstGeom prst="wedgeRoundRectCallout">
            <a:avLst>
              <a:gd name="adj1" fmla="val -88434"/>
              <a:gd name="adj2" fmla="val 560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697043" y="2926434"/>
            <a:ext cx="1738200" cy="1012172"/>
          </a:xfrm>
          <a:prstGeom prst="wedgeRoundRectCallout">
            <a:avLst>
              <a:gd name="adj1" fmla="val -395473"/>
              <a:gd name="adj2" fmla="val -190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697043" y="4169428"/>
            <a:ext cx="1738200" cy="1012172"/>
          </a:xfrm>
          <a:prstGeom prst="wedgeRoundRectCallout">
            <a:avLst>
              <a:gd name="adj1" fmla="val -93545"/>
              <a:gd name="adj2" fmla="val -949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GB" dirty="0"/>
              <a:t>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Execution Stack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sp>
        <p:nvSpPr>
          <p:cNvPr id="38" name="AutoShape 23"/>
          <p:cNvSpPr>
            <a:spLocks noChangeArrowheads="1"/>
          </p:cNvSpPr>
          <p:nvPr/>
        </p:nvSpPr>
        <p:spPr bwMode="auto">
          <a:xfrm>
            <a:off x="6475412" y="1151121"/>
            <a:ext cx="1828800" cy="1012172"/>
          </a:xfrm>
          <a:prstGeom prst="wedgeRoundRectCallout">
            <a:avLst>
              <a:gd name="adj1" fmla="val -144116"/>
              <a:gd name="adj2" fmla="val 5195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sp>
        <p:nvSpPr>
          <p:cNvPr id="39" name="AutoShape 23"/>
          <p:cNvSpPr>
            <a:spLocks noChangeArrowheads="1"/>
          </p:cNvSpPr>
          <p:nvPr/>
        </p:nvSpPr>
        <p:spPr bwMode="auto">
          <a:xfrm>
            <a:off x="6094412" y="3505200"/>
            <a:ext cx="1828800" cy="1012172"/>
          </a:xfrm>
          <a:prstGeom prst="wedgeRoundRectCallout">
            <a:avLst>
              <a:gd name="adj1" fmla="val -122525"/>
              <a:gd name="adj2" fmla="val -558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1"/>
            <a:ext cx="10447392" cy="52642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6" y="1060330"/>
            <a:ext cx="10447393" cy="52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  <a:endParaRPr lang="en-US" dirty="0"/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29138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42220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21669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16057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0858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ight Arrow 12"/>
          <p:cNvSpPr/>
          <p:nvPr/>
        </p:nvSpPr>
        <p:spPr>
          <a:xfrm>
            <a:off x="9494012" y="530858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16056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https://judge.softuni.bg/Contests/Practice/Index/419#0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Multiply Even by Odd Digits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5012" y="1417500"/>
            <a:ext cx="11444400" cy="2544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input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evenOddProduct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GetMultipleOfEvensAndOdds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output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3812" y="4243698"/>
            <a:ext cx="11415600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GetMultipleOfEvensAndOdds(int num)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product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GetSumOfOddDigits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(num) *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GetSumOfEvenDigits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product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9242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1631</Words>
  <Application>Microsoft Office PowerPoint</Application>
  <PresentationFormat>Custom</PresentationFormat>
  <Paragraphs>307</Paragraphs>
  <Slides>35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Image</vt:lpstr>
      <vt:lpstr>Debugging and Troubleshooting Code</vt:lpstr>
      <vt:lpstr>Table of Contents</vt:lpstr>
      <vt:lpstr>Questions?</vt:lpstr>
      <vt:lpstr>Program Execution Flow</vt:lpstr>
      <vt:lpstr>Program Execution</vt:lpstr>
      <vt:lpstr>Program Execution – Call Stack</vt:lpstr>
      <vt:lpstr>The Execution Stack</vt:lpstr>
      <vt:lpstr>Problem: Multiply Even by Odd Digits</vt:lpstr>
      <vt:lpstr>Solution: Multiply Even by Odd Digits</vt:lpstr>
      <vt:lpstr>Solution: Multiply Even by Odd Digits (2)</vt:lpstr>
      <vt:lpstr>Debugging</vt:lpstr>
      <vt:lpstr>What is Debugging?</vt:lpstr>
      <vt:lpstr>Debugging Process</vt:lpstr>
      <vt:lpstr>Breakpoints</vt:lpstr>
      <vt:lpstr>Breakpoints</vt:lpstr>
      <vt:lpstr>Visual Studio Breakpoints</vt:lpstr>
      <vt:lpstr>Managing Breakpoints</vt:lpstr>
      <vt:lpstr>Conditional Breakpoints</vt:lpstr>
      <vt:lpstr>Data Inspection</vt:lpstr>
      <vt:lpstr>Data Inspection</vt:lpstr>
      <vt:lpstr>Visual Studio Data Inspection</vt:lpstr>
      <vt:lpstr>Watch Window</vt:lpstr>
      <vt:lpstr>Locals</vt:lpstr>
      <vt:lpstr>Autos</vt:lpstr>
      <vt:lpstr>Data Tips</vt:lpstr>
      <vt:lpstr>Debugging in Visual Studio</vt:lpstr>
      <vt:lpstr>Using the Debugger in Visual Studio</vt:lpstr>
      <vt:lpstr>Problem: Find and Fix the Bugs in the Code</vt:lpstr>
      <vt:lpstr>Solution: Find and Fix the Bugs in the Code</vt:lpstr>
      <vt:lpstr>Problem: Price Change Alert</vt:lpstr>
      <vt:lpstr>Debugging and Program Flow</vt:lpstr>
      <vt:lpstr>Summary</vt:lpstr>
      <vt:lpstr>Debugging and Troubleshooting Code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2017-02-04T07:50:46Z</dcterms:modified>
  <cp:category>programming, software engineering, debugging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